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83"/>
  </p:notesMasterIdLst>
  <p:handoutMasterIdLst>
    <p:handoutMasterId r:id="rId8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6" r:id="rId81"/>
    <p:sldId id="335" r:id="rId8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0" autoAdjust="0"/>
    <p:restoredTop sz="96647" autoAdjust="0"/>
  </p:normalViewPr>
  <p:slideViewPr>
    <p:cSldViewPr>
      <p:cViewPr varScale="1">
        <p:scale>
          <a:sx n="120" d="100"/>
          <a:sy n="120" d="100"/>
        </p:scale>
        <p:origin x="7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89" Type="http://schemas.microsoft.com/office/2016/11/relationships/changesInfo" Target="changesInfos/changesInfo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38892A75-7B44-47B0-812D-39464A8DF49A}"/>
    <pc:docChg chg="custSel modSld">
      <pc:chgData name="Gerland, James R" userId="df8bc3f8-71fb-4c03-949f-ec5e4153872d" providerId="ADAL" clId="{38892A75-7B44-47B0-812D-39464A8DF49A}" dt="2024-10-03T14:02:00.251" v="369" actId="20577"/>
      <pc:docMkLst>
        <pc:docMk/>
      </pc:docMkLst>
      <pc:sldChg chg="modNotesTx">
        <pc:chgData name="Gerland, James R" userId="df8bc3f8-71fb-4c03-949f-ec5e4153872d" providerId="ADAL" clId="{38892A75-7B44-47B0-812D-39464A8DF49A}" dt="2024-10-03T13:35:29.241" v="1" actId="20577"/>
        <pc:sldMkLst>
          <pc:docMk/>
          <pc:sldMk cId="1768018381" sldId="267"/>
        </pc:sldMkLst>
      </pc:sldChg>
      <pc:sldChg chg="modNotesTx">
        <pc:chgData name="Gerland, James R" userId="df8bc3f8-71fb-4c03-949f-ec5e4153872d" providerId="ADAL" clId="{38892A75-7B44-47B0-812D-39464A8DF49A}" dt="2024-10-03T13:42:07.501" v="30" actId="20577"/>
        <pc:sldMkLst>
          <pc:docMk/>
          <pc:sldMk cId="4075102115" sldId="287"/>
        </pc:sldMkLst>
      </pc:sldChg>
      <pc:sldChg chg="modNotesTx">
        <pc:chgData name="Gerland, James R" userId="df8bc3f8-71fb-4c03-949f-ec5e4153872d" providerId="ADAL" clId="{38892A75-7B44-47B0-812D-39464A8DF49A}" dt="2024-10-03T13:42:47.794" v="68" actId="20577"/>
        <pc:sldMkLst>
          <pc:docMk/>
          <pc:sldMk cId="2478087523" sldId="289"/>
        </pc:sldMkLst>
      </pc:sldChg>
      <pc:sldChg chg="modNotesTx">
        <pc:chgData name="Gerland, James R" userId="df8bc3f8-71fb-4c03-949f-ec5e4153872d" providerId="ADAL" clId="{38892A75-7B44-47B0-812D-39464A8DF49A}" dt="2024-10-03T13:51:12.542" v="87" actId="20577"/>
        <pc:sldMkLst>
          <pc:docMk/>
          <pc:sldMk cId="3640526067" sldId="314"/>
        </pc:sldMkLst>
      </pc:sldChg>
      <pc:sldChg chg="modSp mod modNotesTx">
        <pc:chgData name="Gerland, James R" userId="df8bc3f8-71fb-4c03-949f-ec5e4153872d" providerId="ADAL" clId="{38892A75-7B44-47B0-812D-39464A8DF49A}" dt="2024-10-03T13:56:46.090" v="182" actId="20577"/>
        <pc:sldMkLst>
          <pc:docMk/>
          <pc:sldMk cId="2509915939" sldId="317"/>
        </pc:sldMkLst>
        <pc:spChg chg="mod">
          <ac:chgData name="Gerland, James R" userId="df8bc3f8-71fb-4c03-949f-ec5e4153872d" providerId="ADAL" clId="{38892A75-7B44-47B0-812D-39464A8DF49A}" dt="2024-10-03T13:54:12.464" v="156"/>
          <ac:spMkLst>
            <pc:docMk/>
            <pc:sldMk cId="2509915939" sldId="317"/>
            <ac:spMk id="3" creationId="{3411B09D-E722-49E5-B812-BA750197FD78}"/>
          </ac:spMkLst>
        </pc:spChg>
      </pc:sldChg>
      <pc:sldChg chg="modNotesTx">
        <pc:chgData name="Gerland, James R" userId="df8bc3f8-71fb-4c03-949f-ec5e4153872d" providerId="ADAL" clId="{38892A75-7B44-47B0-812D-39464A8DF49A}" dt="2024-10-03T13:59:34.202" v="280" actId="20577"/>
        <pc:sldMkLst>
          <pc:docMk/>
          <pc:sldMk cId="230033606" sldId="327"/>
        </pc:sldMkLst>
      </pc:sldChg>
      <pc:sldChg chg="modNotesTx">
        <pc:chgData name="Gerland, James R" userId="df8bc3f8-71fb-4c03-949f-ec5e4153872d" providerId="ADAL" clId="{38892A75-7B44-47B0-812D-39464A8DF49A}" dt="2024-10-03T14:00:39.985" v="332" actId="20577"/>
        <pc:sldMkLst>
          <pc:docMk/>
          <pc:sldMk cId="106810798" sldId="329"/>
        </pc:sldMkLst>
      </pc:sldChg>
      <pc:sldChg chg="modNotesTx">
        <pc:chgData name="Gerland, James R" userId="df8bc3f8-71fb-4c03-949f-ec5e4153872d" providerId="ADAL" clId="{38892A75-7B44-47B0-812D-39464A8DF49A}" dt="2024-10-03T14:02:00.251" v="369" actId="20577"/>
        <pc:sldMkLst>
          <pc:docMk/>
          <pc:sldMk cId="2416534509" sldId="3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10/3/2024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public - the property or method can be accessed from everywhere. This is default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protected - the property or method can be accessed within the class and by classes derived from that class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private - the property or method can ONLY be accessed within the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9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Static does not need a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0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Enum = fixed set of multiple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8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is_a</a:t>
            </a:r>
            <a:r>
              <a:rPr lang="en-US" dirty="0"/>
              <a:t> checks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64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Introspection = examine an objects characteristics reflection = </a:t>
            </a:r>
            <a:r>
              <a:rPr lang="en-US" dirty="0" err="1"/>
              <a:t>manipilute</a:t>
            </a:r>
            <a:r>
              <a:rPr lang="en-US" dirty="0"/>
              <a:t> characteristics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9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 class – define other class – cannot be instantiated concrete = fully implemented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40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= cannot be inherited or overridden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53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Intersection = must be </a:t>
            </a:r>
            <a:r>
              <a:rPr lang="en-US" dirty="0" err="1"/>
              <a:t>frominterface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3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0" y="2590800"/>
            <a:ext cx="5410200" cy="914400"/>
          </a:xfrm>
        </p:spPr>
        <p:txBody>
          <a:bodyPr/>
          <a:lstStyle/>
          <a:p>
            <a:r>
              <a:rPr lang="en-US" dirty="0"/>
              <a:t>How to create and use objects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642F9-D2D0-46F3-B2E3-9A38BFCB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class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8881C-EC94-43E0-B355-9746944D0D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getImageFilename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image_filename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$this-&gt;code . '.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image_filename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'../images/' .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getImageFilename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getImageAltText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image_alt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'Image: ' .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getImageFilename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image_alt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94DC5-AA46-4DE4-B050-C2000AA4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18920-DD85-4F77-89BE-35F351E2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5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25D0-C9E2-47EE-8F0F-44A786B0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coding a property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7CA01-BF15-4329-9E72-4EFE42B26D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 public | protected | private ] [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propertyName</a:t>
            </a:r>
            <a:b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 =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initialValue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private property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private property with a type declaration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7.4 and later)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$id;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private property with a nullable type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7.4 and later)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$category;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79EA8C-9447-4FA6-A65C-3D60D537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7D834-A432-4732-92F1-5180B2D9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75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F51C-D25A-4874-A630-5DD9703CC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public property with a default value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28709-CC37-4D3A-BC31-D19B820F6A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$comment = '';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protected property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protected $counter;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Five properties on the same line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$category, $id, $name, $description, $price;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properties with the same type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same line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float $price, $discount;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6DA0B9-BA19-4316-8A8B-676EABBF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EE444-8D1D-427C-802F-1408685E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01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83D2-B550-473C-A527-389005A1D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read-only property (PHP 8.1 and later)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40084-CC96-4D2A-8320-08443527A6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Category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readonly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string $id;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__construct(string $id)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$this-&gt;id = $id;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1ADA2-ACAE-4AE8-9A99-B388C0ED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32BB6-C50A-4FA5-B1F8-F0C3EEDB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57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3EFD6-0E6A-4B6A-A355-4DF377D5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properties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4D0D3-C683-4210-B114-599D3AFF4F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public 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private 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protected 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scalar value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read-only property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99001-8D73-44A6-8B72-45D0FF24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E1D35-B969-4CEF-B38D-ED29D91E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54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7906C-8E51-48DF-B4C0-6160F46CD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coding a constructor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96437-433E-427D-9C5A-F28C5A77CA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__construct([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parameterList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to execute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default constructor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__construct() { 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constructor for the Category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__construct(int $id, string $name)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$this-&gt;id = $id;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$this-&gt;name = $name;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constructor with default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__construct(int $id = 0,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string $name = '')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$this-&gt;id = $id;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$this-&gt;name = $name;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4ECAD-DC5D-4440-AC66-93E6763F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C6BEA-4C37-4629-99B3-6AC7248B9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6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6D229-CF23-4924-AC8B-E2362F7D1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code a destructor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22049-9508-4215-BE76-38F889F798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__destruct()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to execute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destructor for a database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__destruct()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dbConnection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-&gt;close();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E0BED-D7C8-4C59-9F46-632E299F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6673E-0104-40F7-AA71-6C600C0E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35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879B-72AB-4386-8ED4-215C14803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constructors and destructors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642C7-AA09-4608-A914-AB6B31E99B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constructor method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destructor method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destructor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 access operator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0751C-F385-4024-81EF-549BD091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A5E63-BCB1-408E-9E5E-1ACD30FD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87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51E8-7365-4905-904F-496F38499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constructor property promotion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DF86D-0153-4695-8CF1-29DFC48A74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code for the constructor method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int $id,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string $name) { 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private properties that PHP generates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int $id;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string $name;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3E6B3-3797-43EC-A5D4-3D1B874C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48217-98B3-44CC-88A5-088AE5A2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55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EEAE39B-D0B8-44A1-A6BB-72AA9CA2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constructor property promotion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default values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866608-3502-4AB7-B3D3-F52EEA4D0A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code for the constructor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int $id = 0,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string $name = '')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private properties that PHP generates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int $id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string $name = '';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57AB9-B473-4013-B9DB-4A2031C84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4D85CF-6EBE-47AC-97EC-681F89E6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7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945F-B1A3-4625-845F-08225BE43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EDF93-F117-436B-85E8-8D532BCCE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your own classes, objects, properties, and methods.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your own class constants, static properties, and static methods.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your own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your own classes and objects to implement the MVC pattern.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D141E-F53C-4165-8F63-00E2FCB8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7EE27-20AD-4722-B3A7-F5F03705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52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089C6A-1338-4601-86EB-CC2B5DFF4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code a read-only property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constructor property promotion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E95357-1408-4E60-8BD0-3FAC767E42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code for the constructor method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__construct(private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readonly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string $id) { 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private property that PHP generates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readonly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string $id;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C37A1C-42B7-48EF-8D60-80FE6973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0C722-7452-40A8-8195-0CF03C74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72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1189-1F37-4B4F-9141-4CFD6527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coding a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A3DAF-02E3-46E3-81E6-4DDD4B146C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[public | private | protected]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function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functionName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to execute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public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getSummary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25;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$summary = $this-&gt;description;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($summary) &gt;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$summary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($summary, 0,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maxLength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- 3) . '...';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return $summary;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6AD5F-ABD0-415F-A3B1-843F9704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380F9-7E7E-45A8-8C63-D5CF3D2D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7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A2947-30B6-4028-B137-3DC59E74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private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77749-53C0-4557-9B70-2E3C946D56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internationalizePrice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($country = 'US')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switch ($country)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case 'US':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return '$' .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($this-&gt;price,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case 'FR':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$this-&gt;price, 2, ',' , '.') . ' EUR';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default: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($this-&gt;price, 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32A05-7200-4F53-AB27-3686A882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B47E2-96DD-435E-95F1-938259B7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24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E91C2A9-8531-4508-BDAB-E6204C80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that accesses a property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current object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0B6A77-E1CC-4247-8B74-191A06FE2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showDescription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$this-&gt;description;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that calls a method of the current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($country = 'US')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internationalizePrice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($country);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1D325-81E2-45C1-A729-880CE441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F23ACA-A3C1-47B5-BBD2-C1250F4B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40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86E00-F17A-4B05-8220-5BE939FD3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B3C56-1467-4FA1-8231-B44AF53790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new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a Category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$brass = new Category(4, 'Brass');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a Product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$trumpet = new Product(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$brass,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Getzen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Getzen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700SP Trumpet', 999.95);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99C54-4B7F-43AE-A606-0A7CA481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3890F-AB04-44A3-8981-2BFF4144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36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9204-2497-4444-9F7B-FEAFA246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setting a public property value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F5952-F899-45D4-A496-5C433BBDF9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getting a public property value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propertyName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a property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$trumpet-&gt;comment = 'Discontinued';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Getting a property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$trumpet-&gt;comment;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56763-B17E-4AE9-BBC4-498E0B36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75B12-7B7E-4829-AB30-25CF46DD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78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AE51-04CE-4E5A-BF7B-F8F869F9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calling an object’s methods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69FD7-A159-4E5E-85EE-62C327B797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Calling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getFormattedPrice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method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 = $trumpet-&gt;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getFormattedPrice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 chaining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$trumpet-&gt;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Error if category is NULL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nullsafe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operator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object chaining (PHP 8.0 and later)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$id = $trumpet-&gt;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NULL if category is NULL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317E3-F8F4-4C5B-8839-7CADA3FF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FE62D-3BAE-40F6-AFE8-1FAD5A0B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768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FF55-393A-4156-AF2A-4BE745A98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creating and using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8EEA9-FBE3-4EB7-8059-FD49F3739C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instance of a 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instantiation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 chaining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nullsafe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operator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D92B5-15D5-4463-8156-2911D585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1F439-595A-4A7B-9728-FCA376263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12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1C0FC-4C7B-4C66-8EA7-90672319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coding a class constant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0D658-86F1-4C37-A390-CD2C81493C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[public | private | protected] const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constantV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7E31BC-F5A4-4066-A880-1814DAA5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A2F5E-F8A2-49D8-A1A3-4ACD3600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872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01D72-9AC1-4D8A-9A3D-3C091868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with three class constants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AAAFA-11AD-4AA6-ABFC-9F6E47BA26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GREEN_EYES =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BLUE_EYES = 2;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BROWN_EYES = 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($value ==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self::GREEN_EYES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||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$value ==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self::BLUE_EYES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||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$value ==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self::BROWN_EYES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exit('Eye Color Not Set');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9FEFC-1358-49FD-A564-BBFD4000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773AA-AA0E-42A0-8FC7-5499E4C08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3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0C41B-EAEC-4D13-A2B4-65478567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AE38D-D01B-404E-9616-9E044B1609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creation of a class including its properties and methods.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$this variable in a class.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constructor property promotion works.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creation of an object from a class and the use of the object’s properties and methods.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class constants and static properties and methods.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Explain how an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can be used to provide a set of fixed values for an option.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differences between applications that use procedural techniques for implementing the MVC pattern and those that use object-oriented techniques.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inheritance works, including how to work with abstract classes and methods, final classes, methods, and constants, and interfaces.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778BA-CB64-4596-B3C3-B17318428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E9FCF-C8D4-42DC-AB81-60E1728FB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63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8E34-FCA4-49FB-BC3C-D15A05EC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uses the constant outside the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B07C4-F686-4EBA-82D6-4A12346936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 = new Person();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best practice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Person::GREEN_EYES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works, but is a bad practice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7CDB84-2DEA-44A2-9A48-E1D24912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01344-5A8D-438D-81A4-7B4A7F9A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82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5361C27-CE30-4AEE-B2EE-1CE9D6DE0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with a private static property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 public static method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6493EA-0DBD-4A01-8E45-0AA0B7CCF9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Category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__construct(private $id,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private $name)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self::$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 public method that gets the static property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  <a:tab pos="1371600" algn="l"/>
                <a:tab pos="27432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getObjectCount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  <a:tab pos="1371600" algn="l"/>
                <a:tab pos="2394585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self::$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The rest of the methods for the Category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61E68-EFA0-44D2-A79C-CFBD647B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11C6E-7F00-45ED-9AD0-FEE188E2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68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725A48C-5AC6-4F53-AC43-C7A2E439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public static method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outside the class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93E108-7052-409C-8DE1-ED8952DB5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$guitars = new Category(1, 'Guitars');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$basses = new Category(2, 'Basses');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'&lt;p&gt;Object count: '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Category::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getObjectCount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'&lt;/p&gt;';    // 2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$drums = new Category(3, 'Drums');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'&lt;p&gt;Object count: ' 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Category::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getObjectCount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'&lt;/p&gt;';    // 3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public static property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outside the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'&lt;p&gt;Object count: ' .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Category::$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'&lt;/p&gt;';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4A9D1-35E5-4B3B-991D-3AFCA8CF5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D0460-8B0B-4E03-8902-52D7AECA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021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DF62-A5D9-4168-BEC8-7B08D255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class definitions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988A8-191F-46C7-AA5D-91404308BC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 constant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 resolution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static 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static method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 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 method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DC854-451F-4ABB-B211-BB888557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23772-EB07-4D04-AE57-08C8648E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316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7A2E-CC5E-4701-9D43-3ECAB814E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pure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three cases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868CD-619D-4FC9-8979-8B61EB1E9D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Green;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Blue;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Brown;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instance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endParaRPr lang="en-US" sz="2400" b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$color =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::Green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Accessing the name property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endParaRPr lang="en-US" sz="2400" b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$color-&gt;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// displays Green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25A83-C9FA-4230-8AC1-6DA03498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F4F37-AE56-4E2D-ACAE-8D873BCF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87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ADD8-0168-4A4E-96BB-3AEB1E7F7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with a property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type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6B185-9FC0-4340-A6D7-7BCA38C74B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$color)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$color;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uses the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 = new Person();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($color);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$person-&gt;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(1); // Error - not of type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6A34C-8A64-4F29-95FB-B269307C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D9FA7B-AE15-4F18-9476-30C21B56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75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985FF-7ACA-4CEF-A675-2862DB69B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backed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string values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D2A67-4420-4313-94B1-6FA2E7CCD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Green = '#008000';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Blue = '#0000ff';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Brown = '#a52a2a';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that uses the backed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endParaRPr lang="en-US" sz="2400" b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getEyeColorHexValue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eye_color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BD329-BD5A-460F-9249-238A1715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AC04A-3EA3-41FD-922F-E80DD83C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554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0730C-7B3A-46B8-AD24-914A7DA0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A39A0-7C4F-40C5-853E-B8A419B00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enumeration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backed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enum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33408-87A3-4050-B293-76A1F93D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032EC-15BB-4689-A009-D444C053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1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0188292-1356-4DBC-A61B-1BD1D2B9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List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4777F3E6-3351-4814-8BBE-BDDABE5487F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468172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B3318-C5EA-46AA-A589-A06E882B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7A645-A517-401C-B580-34D02813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7202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661B74-692B-40A9-90FA-0B84EB01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Add Product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51A20499-4435-4FC1-A8C2-339D746E6D4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399" y="1143000"/>
            <a:ext cx="7315199" cy="46811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D75D6-E287-4F38-BFB1-81762CE1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CB215-2B0C-4D73-BF36-4F3D9E61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2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BA37-90EA-4385-8769-39A068BA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Category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73CA7-A68C-4C93-848F-A6E58ADEF6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Category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__construct(private int $id,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private string $name) {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$this-&gt;id;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(int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$this-&gt;id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$this-&gt;name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39649-6092-48ED-AA56-9D93BB7F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B9169-78A2-4221-AA12-15BF1B05E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71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6C4B-0A4D-4E8C-B4E9-3C9ED0732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4FEC2-5355-4116-87E2-8D578A3CC6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Database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localhost;dbname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=my_guitar_shop1';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$username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$password = 'pa55word';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static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function __construct() {}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4089-0163-4B75-B7C8-7A3F3F83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F4E5F-D273-43AD-B570-949CE587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611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B000E-09F3-44B7-988B-FFCE04CD6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E5F8B-9181-4F3D-A291-19DA3489F9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(self::$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self::$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PDO(self::$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self::$username,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self::$password);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include('../errors/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database_error.php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exit();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self::$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7968B-61D5-4D23-9F10-D2F46067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5BA67-FE15-49B5-804A-32424E1A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485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A866E-3E7E-4ABB-9E27-A61EA430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5B18F-0676-4381-9779-EFB38ABDF3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getProductsByCategory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$category =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*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ORDER BY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$rows =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 ($rows as $row)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 = new Product($category,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$products[] = $product;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$products;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57941-F025-413A-B680-961077CF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C6370-8217-4314-BD68-E62D4B28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635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03201-B77F-4754-8DDB-7E22F9091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C0E7B-B24A-4199-AE23-44BA83B69F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'SELECT *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$row =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$category =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 = new Product($category,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($row['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$product;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84771-4AC7-4C72-AC61-640CA20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4ABAD-2F33-4DAA-842E-15B75BE1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777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8E1F-EA3A-46AB-A1F8-67CBF16A2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EC722-5641-4C7E-B78D-A011E9522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'DELETE FROM products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$statement-&gt;execute();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DDBD9-662E-4560-B6BC-CC038ADC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8E5C48-947E-49D5-9F48-F32E3081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964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C7594-69BC-4064-BFB6-66DF4830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4A973-5FD7-45AA-A05C-25510EF630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static function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addProduct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$code =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$name =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$price = $product-&gt;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$query = 'INSERT INTO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(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(: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 =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fr-FR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fr-FR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fr-FR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fr-FR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  <a:endParaRPr lang="en-US" sz="1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fr-FR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$statement-&gt;</a:t>
            </a:r>
            <a:r>
              <a:rPr lang="en-US" sz="12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ED3082-2E4E-4A52-B58B-39E05340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0E341-1C0F-4076-B636-F0A12F90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942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4F23C-E7C5-4DF8-BD29-49C75F3B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F9DC8-F0E5-4E72-928C-1E13642F16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28163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category_db.php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require('../model/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product_db.php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CAF48-1210-47CD-A71F-D3787D7C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8D8D2-56A5-4AE0-99CE-57E56B78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461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FDE8-65E1-498A-B626-0DEC67A7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57BC5-FF43-4F1E-99DA-1BE054E60A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28163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current_category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$categories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getCategories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getProductsByCategory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$categories =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getCategories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product_add.php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7A42F-3CBA-41DA-849D-D685A800E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5831B-D8D1-494A-A1F4-11641CC1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910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70D4-666B-4573-9947-9169D0C1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5FF95-C3F4-44F6-9057-4FC52501F9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28163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$code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'code');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$name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'name');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$price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'price',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FILTER_VALIDATE_FLOAT);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$code == NULL || $name == NULL || $price == NULL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$price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$error = "Invalid product data. Check all fields "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"and try again.";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current_category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 = new Product($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current_category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$name, $price);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ProductDB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($product);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AF3B9-F002-4AF3-B082-04FA9A74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4EC67-E2BF-4383-9C27-9DD6CAB5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55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A007-8DD5-4B96-A455-4220642B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9327B-0B7F-4A14-8DDF-A6F4CFE98D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&lt;h1&gt;Product List&lt;/h1&gt;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list of categories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&lt;h2&gt;Categories&lt;/h2&gt;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($categories as $category)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$category-&gt;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$category-&gt;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83448-7682-4BE7-ABD7-7CD6BC45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209EC-D8E4-47E1-9F96-18557773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9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83BE-5CEF-4E02-BEA4-E4DD91DB1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object-oriented programming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8270-19E8-4B29-AFBF-6EDE86F43B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object-oriented programming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property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 access operator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6B20F-1A51-49FF-B141-485BC009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31B93-E77C-4062-96D0-0F4AF7FE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4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65A5C-938E-47D3-B4C5-EF42A680E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1E5D7-2AF2-45C2-BA6D-7B97D92CBC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table of products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current_category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&gt;Code&lt;/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&gt;Name&lt;/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class="right"&gt;Price&lt;/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&gt;&amp;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($products as $product)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 class="right"&gt;&lt;?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getPriceFormatted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&lt;/td&gt;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3F29F-A7C5-4491-B7A6-80E7EDC6C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0E4BF-657A-48AE-8AC9-1697796E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313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6EA9E-A20A-4A16-B482-1E1C8C891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9750B-32E7-4404-A6CE-FC38552F2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&lt;td&gt;&lt;form action="." method="post"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name="action"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current_category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type="submit" value="Delete"&gt;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&lt;/form&gt;&lt;/td&gt;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"&gt;Add Product&lt;/a&gt;&lt;/p&gt;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'../view/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2399B5-3E77-4887-9EE7-CD3579B6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6808D-D04E-4DC9-B803-EFFF9A3D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7044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4872630-D498-4158-BBAD-8D22863C0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looping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an object’s properties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17E31F-F42A-4C2C-A4AE-3EE764185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foreach($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[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propertyName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]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to execute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B8973-88C5-4EB7-9B12-9F729FC56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B8F23-F48B-44C8-88FC-2412EB5C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7184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334BE-F4B0-41C3-9F0B-10F29595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Employee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DBD7C-2A87-43C0-A5E6-C2302BB8CE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$dob;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getDOB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setDOB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methods not shown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Show properties – private, protected, and public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'&lt;p&gt;';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foreach($this as $name =&gt; $value 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";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'&lt;/p&gt;';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D246F-9BE6-48CC-A8CD-A9797FD1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906B5-1D35-46F9-A872-A06B14CCE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346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703E-3929-4065-818F-910434BE0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Employee object with four properties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C525B-6919-406E-AAC5-B73EBF28EB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 = new Employee('John', 'Doe');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('999-14-3456');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setDOB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('3-15-1970');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all properties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$employee-&gt;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public properties only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foreach($employee as $name =&gt; $value 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";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'&lt;/p&gt;';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41F92F-7EC8-426B-8423-7BC9CB26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86F50-901A-438C-AD70-56952DCF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667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AC6-05FA-4F98-9300-A3637690C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cloning an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C576A-1483-43AE-AD78-7E2F2491B2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clone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object to clone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$brass = new Category(4, 'Brass');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$trumpet = new Product($brass,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Getzen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Getzen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700SP Trumpet', 999.95);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second reference to an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$trombone = $trumpet;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both variables refer to the same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$trombone-&gt;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(699.95);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changes the price for both variables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35A26-33B1-427A-9E09-48BED6E75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3A3F3-9532-4784-AC8A-0EFBC395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350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D7AD4-0840-4A9A-947C-C5B790965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clone of an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BEE1D-3CB1-497D-8AAC-E50A848C30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$trombone = clone $trumpet;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copy the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$trombone-&gt;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(899.95);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only changes the price for trombone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copies are shallow copies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$trombone-&gt;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('Orchestral Brass');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$trumpet-&gt;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Displays 'Orchestral Brass’</a:t>
            </a:r>
          </a:p>
          <a:p>
            <a:r>
              <a:rPr lang="en-US" sz="16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858E1-1777-48A2-A637-21F2AC5C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5FD3E5-8DFD-4B61-9F05-640E0527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889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6934-9DC5-4A95-A080-B2C20663B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== operator  to compare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0A6FC-3664-4414-93D1-26169686BE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$result_1 = ($trumpet == $trombone);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$result_1 is FALSE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$flugelhorn = clone $trumpet;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$result_2 = ($trumpet == $flugelhorn);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$result_2 is TRUE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=== operator to compare objects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$result_3 = ($trumpet === $flugelhorn);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$result_3 is FALSE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$trumpet_2 = $trumpet;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$result_4 = ($trumpet === $trumpet_2);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$result_4 is TRUE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$result_5 = ($trumpet-&gt;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===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$trombone-&gt;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$result_5 is TRUE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87AF70-F52B-4877-B0BC-82A6C9F9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15E539-7000-435D-93DA-FF6CA960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845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391D-EA41-4443-B060-347B1010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cloning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E2405-CE94-4AC6-A966-0EE25FFEA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clone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shallow copy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29895-7D04-44DC-A411-F1C92BBAF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8DFFB-2B68-4B0E-B5DB-BFD58B66B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02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FAB3-0AAA-4B65-89ED-32411B8F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for inspecting an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0AAFA-0556-4F57-8035-FDEA5F1D02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$class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get_class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$object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$object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$class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$object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$property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$object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$method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44715-C8DA-4FE9-AF0B-E4415154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7A83D-6E05-4202-9A1A-3254EFDA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26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CE4E8-1226-40E2-B90A-27A7A95FC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class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B5479-1786-4F3C-B24C-B610F0AA88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Product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int $id;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Category $category,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string $code,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string $name,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float $price, 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$this-&gt;category;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setCategory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(Category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$this-&gt;category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$this-&gt;id;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2A09A-C315-40E7-B462-13CE1F21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D3B88-0F6C-44E4-941F-1564BD5A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9883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C0D0-8EB5-494B-A973-D2D4C4D2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 if an object is an instance of a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37162-86C5-43FE-A80A-3C7F68277F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($trumpet, 'Product'))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Code to work with a Product object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 if an object has a property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($trumpet, 'price'))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Code to work with the price property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 if an object has a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($trumpet,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Code to work with the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method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AE527-4445-4E85-B8AD-92FB9D91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C4D68-7F1C-4086-AFDA-0486EBE8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5254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66125-855F-48E5-8F37-2610EF5F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32936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dirty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Syntax for inspecting an object (PHP 8.0 and later)</a:t>
            </a:r>
            <a:br>
              <a:rPr lang="en-US" sz="36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BA46A-486C-4251-A99F-DDAD926DAC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$object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::class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 the name of the class of an object instance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get_class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($trumpet);   // Product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$trumpet::class;       // Product 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822120-A5A4-479A-B6B4-3AF2BDB7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00CFF-453F-40F7-8C43-4C3A1412D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251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990BC-D3AD-44D4-8641-0DAC5E162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inspecting an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1B09D-E722-49E5-B812-BA750197FD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introspection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Reflection https://www.php.net/manual/en/intro.reflection.php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9D6-5636-4902-BE06-DAE3E613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3CECD-C317-41D7-B023-A203AB173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159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BD4C-6EBC-4048-9E4D-98E89674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superclass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A5C9E-D37E-42F8-B0A6-7676A0EF13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$phone, $email;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getPhone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return $this-&gt;phone;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setPhone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$this-&gt;phone = $value;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getEmail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return $this-&gt;email;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setEmail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$this-&gt;email = $value;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A5B04-8413-4534-83BA-C6312788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CC9E8-009F-4820-A757-4596DF02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445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BEC8-B115-4CFA-9861-5EA8DAD15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subclass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55FB8-1894-47B7-AE1D-74D7E01F0B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extends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$first, $last,      // pass to superclass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 // promoted subclass property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hireDate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// promoted subclass property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Finish initialization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parent::__construct($first, $last);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getHireDate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hireDate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setHireDate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hireDate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4F968-6D36-4902-BD69-7C93633EF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CACA-6903-4E57-84B3-634EA6C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7524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F39F-6F69-4280-9BAC-E9DD5E296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uses the subclass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BBADF-5064-4609-A724-2745EE3874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 = new Employee(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'John', 'Doe', '999-14-3456', '8-25-1996');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$emp-&gt;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setPhone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('919-555-4321');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Inherited from Person class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2C1DC-FED0-4C75-9FE7-87212F6D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F32EE-6B4B-4FF4-B795-927FF286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1099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ADCB-7B44-495B-ABDF-C61416C1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inheritance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235E-DEBD-4ADB-84C5-E7A17CA02D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inheritance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inherit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subclass, derived class, child 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superclass, base class, parent 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extend a superclass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override a method of a superclass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0EE06-6B9E-475A-B0D1-04C73081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FD3EC-0692-4897-A932-2F13117F0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345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645C69-873D-4B98-B699-59ADDEEC8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the access modifiers work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CE0038D-785E-4F63-BB0A-4F803C9EC5D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974350655"/>
              </p:ext>
            </p:extLst>
          </p:nvPr>
        </p:nvGraphicFramePr>
        <p:xfrm>
          <a:off x="882203" y="1143000"/>
          <a:ext cx="7315200" cy="1578776"/>
        </p:xfrm>
        <a:graphic>
          <a:graphicData uri="http://schemas.openxmlformats.org/drawingml/2006/table">
            <a:tbl>
              <a:tblPr firstRow="1"/>
              <a:tblGrid>
                <a:gridCol w="1359661">
                  <a:extLst>
                    <a:ext uri="{9D8B030D-6E8A-4147-A177-3AD203B41FA5}">
                      <a16:colId xmlns:a16="http://schemas.microsoft.com/office/drawing/2014/main" val="1496520096"/>
                    </a:ext>
                  </a:extLst>
                </a:gridCol>
                <a:gridCol w="2921585">
                  <a:extLst>
                    <a:ext uri="{9D8B030D-6E8A-4147-A177-3AD203B41FA5}">
                      <a16:colId xmlns:a16="http://schemas.microsoft.com/office/drawing/2014/main" val="2827231993"/>
                    </a:ext>
                  </a:extLst>
                </a:gridCol>
                <a:gridCol w="3033954">
                  <a:extLst>
                    <a:ext uri="{9D8B030D-6E8A-4147-A177-3AD203B41FA5}">
                      <a16:colId xmlns:a16="http://schemas.microsoft.com/office/drawing/2014/main" val="3816803921"/>
                    </a:ext>
                  </a:extLst>
                </a:gridCol>
              </a:tblGrid>
              <a:tr h="38954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Modifier</a:t>
                      </a:r>
                    </a:p>
                  </a:txBody>
                  <a:tcPr marL="67421" marR="67421" marT="44947" marB="44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Access outside class?</a:t>
                      </a:r>
                    </a:p>
                  </a:txBody>
                  <a:tcPr marL="67421" marR="67421" marT="44947" marB="449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Access from subclass?</a:t>
                      </a:r>
                    </a:p>
                  </a:txBody>
                  <a:tcPr marL="67421" marR="67421" marT="44947" marB="449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81154"/>
                  </a:ext>
                </a:extLst>
              </a:tr>
              <a:tr h="3895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public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1247775" algn="ctr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  Yes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1262063" algn="ctr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 Yes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92120"/>
                  </a:ext>
                </a:extLst>
              </a:tr>
              <a:tr h="3895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protected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1196975" algn="l"/>
                          <a:tab pos="1262063" algn="ctr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   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1247775" algn="ctr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 Yes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6974"/>
                  </a:ext>
                </a:extLst>
              </a:tr>
              <a:tr h="3895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private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1262063" algn="ctr"/>
                          <a:tab pos="20574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 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1247775" algn="ctr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  No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21" marR="67421" marT="44947" marB="44947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3527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25A1B-ADCD-444A-AC3E-0576814A9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AB772-3ED6-4E1A-8433-A5672B0A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071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E999-0C1A-46B1-9A27-8A0D2C05A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superclass with protected access modifiers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5C6AF-64C5-4DEA-A50D-B6A805A98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200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$phone, $email;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and set methods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subclass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extends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constructor and get and set methods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This method uses the protected properties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from the Person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getFullName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', ' .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D1173E-255C-463C-8847-5CDBDF1C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08F3D6-5AC9-46EC-A0B8-61F10C5F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837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FB50B-CE78-40E3-A8A6-15C6DDE8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abstract class with an abstract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32A7C-B11F-4BBC-AF0A-4100D4915C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$phone, $email;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constructor and get and set methods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An abstract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getFullName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71FDA-6FEF-4BE6-8CBB-67262242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FE5AC-FF35-42AE-9A77-9C2EF6DA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3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5B42-3153-4B3E-A609-7B1C35911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class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08719-25C3-4B01-8F0B-7A2DBEB1A3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(int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$this-&gt;id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$this-&gt;code;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$this-&gt;code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(string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$this-&gt;name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9AA94-4705-4289-8CF7-6E01BF08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BEEEA-5A30-463A-A3C1-B3258F32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337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DDD8-CCD4-4D03-AC0A-15685AE4D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Implementing an abstract class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AE6B6-D7E1-4786-9B0C-112DBA27AD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Customer extends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$first, $last, $phone, $email)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setPhone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($phone);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setEmail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parent::__construct($first, $last);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$value; 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1068F4-EE01-47FF-B934-963989DB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9A867-149C-4F6D-B583-75888E3D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49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57396-BCED-41C8-A1A9-8771854F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Implementing an abstract class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322B1-7867-469E-AF50-DA44D8FE2D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Concrete implementation of the abstract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getFullName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' '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88979E-1FEF-4AAC-A4B3-601D4042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72DA4-E48B-4616-8113-778F168F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2737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5E5635E-F085-462B-9B1E-6763F35C8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attempts to create an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abstract class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9AFEB8-4623-4F26-926E-DAFF4B12DD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$customer = new Person('John', 'Doe');   // Fatal error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creates and uses an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concrete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$customer = new Customer(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'John', 'Doe', '919-555-4321', 'jdoe@example.com');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'&lt;p&gt;' . $customer-&gt;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getFullName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'&lt;/p&gt;';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AF884C-9C3D-4603-8D9A-9D7A79E1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7E93F-2D50-41E9-A86E-65F58600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36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056E-A21E-4990-B077-AAAC8E7E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abstract classes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D0717-5C88-49C9-8881-387D750057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abstract 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abstract method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concrete class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C5209-2BED-40CE-A966-95023421C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42F27-7F79-4252-9607-6826E0C2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169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B78E9-A9DA-4BF9-B5E9-18E69DC2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with a final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C39B-4BC1-47D3-86EC-19A259E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Other properties and methods not shown here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subclass that tries to override the final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extends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Other properties and methods not shown here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Attempt to override a final method - fatal error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ucwords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BCC3F0-EAE6-48E0-BCBD-50780C5A2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2C834-F517-4428-B4A4-AB06980D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07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F822-79D4-4014-A5FA-3992311F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final class that can’t be inherited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1E7FB-35BC-4090-903E-2B0D6853FC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 Employee extends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Properties and methods for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that attempts to inherit the final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Causes fatal error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PartTime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extends Employee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Properties and methods for class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49FBA-2BE7-4DE8-BCE2-54AA7C1E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427B9-BDE4-45DF-BE5C-16876688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035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760FD-0946-4420-8FB0-02BF63A8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with a final constant (PHP 8.1 and later)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50669-18B6-4074-939B-3B28F3E4FF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Other properties and methods not shown here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 const SPECIES = 'Homo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sapien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subclass that attempts to override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final constant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extends Person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Other properties and methods not shown here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Attempt to override a final constant - fatal error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const SPECIES = 'Robot';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A546AA-5BC0-4380-AFCE-1E621219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0B428-295E-47BC-8D13-FC062808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891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FF45E-9D67-442F-8B5A-AEFD223D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an interface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E8EB1-754A-4524-8C21-B98B4CB2E1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interface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interfaceName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const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interface with one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interface Showable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show();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interface with one constant and one method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interface Testable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const NAME = "Testable";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test($value1);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12F01-5082-4AC1-BFB4-F4891AA0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02A3B-6FC0-42ED-8C0C-19ED46C5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2363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2D5891-EA14-4B1A-B63B-9AF04BB8B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that inherits a class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implements an interface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B87B5F-62CF-48A3-B71A-400FFE82FC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Employee extends Person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Showable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Implement the Showable interface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show()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'First Name: '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'Last Name: '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class declaration that implements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interfaces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Customer extends Person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Showable, Testable {...}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B8F98-F571-49D9-9728-FE3A4208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05858-C376-48AF-B2FB-E3BF022B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4438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7061B3-91A9-4B20-8B27-DC744F43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that accepts any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implements the Showable interface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760E844-BF69-4D74-85AC-06C4FF8CB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display(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$object) {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$object-&gt;show();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CF457-4758-4F92-ADAF-4C01811BF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8FCA6-F509-49A2-8928-9906C773A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0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7129E-4446-423A-BD0F-854E463E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class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682C0-DBB9-45E7-9FB7-BA4811AA4E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$this-&gt;price;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getPriceFormatted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formatted_price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($this-&gt;price,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formatted_price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(float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$this-&gt;price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30;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7C6066-D948-4665-92B5-CB98F02D4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F7D44-4443-4032-A200-A09EEA14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826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3E5A-B13F-4C4A-A10E-FDA3DA9DE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32936"/>
            <a:ext cx="7315200" cy="738664"/>
          </a:xfrm>
        </p:spPr>
        <p:txBody>
          <a:bodyPr/>
          <a:lstStyle/>
          <a:p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with an intersection type parameter (PHP 8.1 and later)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8E76B-0884-4890-8A4D-DE29A7B597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2400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run_test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Showable&amp;Testable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$object) {...}</a:t>
            </a:r>
          </a:p>
          <a:p>
            <a:pPr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4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 if the argument doesn’t implement </a:t>
            </a:r>
            <a:br>
              <a:rPr lang="en-US" sz="24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interfaces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TypeError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Argument #1 must be of type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Showable&amp;Testable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Employee given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8A4FB-3CE0-46F5-A417-04C4F3E6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13D48-9848-4F51-A615-3F7C6FB7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3450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3E159-9E2F-42A4-8864-24A0D769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interfaces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09B71-CADC-4F16-852B-2B7BAD44F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interface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implementing an interface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intersection type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A2886-AD39-461F-8A4C-64BE374F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C6688-23ED-41C4-BB10-EE4D2A09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1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51C6F-6975-4399-96B1-EC5F776A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class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84086-5382-430F-A88D-D6AA0335C3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/ 100;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$this-&gt;price *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round($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discount_amount_f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$this-&gt;price - $this-&gt;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getDiscountAmount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discount_price_f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number_format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discount_price_f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F91DD-518D-4A40-B632-2251BF0A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EF54F-B48D-4865-8174-55F24C07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2623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1951</TotalTime>
  <Words>6566</Words>
  <Application>Microsoft Office PowerPoint</Application>
  <PresentationFormat>On-screen Show (4:3)</PresentationFormat>
  <Paragraphs>1109</Paragraphs>
  <Slides>81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8" baseType="lpstr">
      <vt:lpstr>Arial</vt:lpstr>
      <vt:lpstr>Arial Narrow</vt:lpstr>
      <vt:lpstr>Courier New</vt:lpstr>
      <vt:lpstr>Symbol</vt:lpstr>
      <vt:lpstr>Times New Roman</vt:lpstr>
      <vt:lpstr>Verdana</vt:lpstr>
      <vt:lpstr>Master slides_with_titles_logo</vt:lpstr>
      <vt:lpstr>Murach’s PHP and MySQL (4th Edition)</vt:lpstr>
      <vt:lpstr>Applied objectives</vt:lpstr>
      <vt:lpstr>Knowledge objectives</vt:lpstr>
      <vt:lpstr>The Category class</vt:lpstr>
      <vt:lpstr>Key terms related to object-oriented programming</vt:lpstr>
      <vt:lpstr>The Product class (part 1)</vt:lpstr>
      <vt:lpstr>The Product class (part 2)</vt:lpstr>
      <vt:lpstr>The Product class (part 3)</vt:lpstr>
      <vt:lpstr>The Product class (part 4)</vt:lpstr>
      <vt:lpstr>The Product class (part 5)</vt:lpstr>
      <vt:lpstr>The syntax for coding a property</vt:lpstr>
      <vt:lpstr>A public property with a default value</vt:lpstr>
      <vt:lpstr>A read-only property (PHP 8.1 and later)</vt:lpstr>
      <vt:lpstr>Key terms related to properties</vt:lpstr>
      <vt:lpstr>The syntax for coding a constructor method</vt:lpstr>
      <vt:lpstr>How to code a destructor method</vt:lpstr>
      <vt:lpstr>Key terms related to constructors and destructors</vt:lpstr>
      <vt:lpstr>How to use constructor property promotion</vt:lpstr>
      <vt:lpstr>How to use constructor property promotion  with default values</vt:lpstr>
      <vt:lpstr>How to code a read-only property  with constructor property promotion</vt:lpstr>
      <vt:lpstr>The syntax for coding a method</vt:lpstr>
      <vt:lpstr>A private method</vt:lpstr>
      <vt:lpstr>A method that accesses a property  of the current object</vt:lpstr>
      <vt:lpstr>The syntax for creating an object</vt:lpstr>
      <vt:lpstr>The syntax for setting a public property value</vt:lpstr>
      <vt:lpstr>The syntax for calling an object’s methods</vt:lpstr>
      <vt:lpstr>Key terms for creating and using objects</vt:lpstr>
      <vt:lpstr>The syntax for coding a class constant</vt:lpstr>
      <vt:lpstr>A class with three class constants</vt:lpstr>
      <vt:lpstr>Code that uses the constant outside the class</vt:lpstr>
      <vt:lpstr>A class with a private static property  and a public static method</vt:lpstr>
      <vt:lpstr>How to use a public static method  from outside the class</vt:lpstr>
      <vt:lpstr>Key terms related to class definitions</vt:lpstr>
      <vt:lpstr>A pure enum with three cases</vt:lpstr>
      <vt:lpstr>A class with a property of the enum type</vt:lpstr>
      <vt:lpstr>A backed enum with string values</vt:lpstr>
      <vt:lpstr>Key terms related to enums</vt:lpstr>
      <vt:lpstr>The Product List page</vt:lpstr>
      <vt:lpstr>The Add Product page</vt:lpstr>
      <vt:lpstr>The database.php file (part 1)</vt:lpstr>
      <vt:lpstr>The database.php file (part 2)</vt:lpstr>
      <vt:lpstr>The product_db.php file (part 1)</vt:lpstr>
      <vt:lpstr>The product_db.php file (part 2)</vt:lpstr>
      <vt:lpstr>The product_db.php file (part 3)</vt:lpstr>
      <vt:lpstr>The product_db.php file (part 4)</vt:lpstr>
      <vt:lpstr>The index.php file (part 1)</vt:lpstr>
      <vt:lpstr>The index.php file (part 2)</vt:lpstr>
      <vt:lpstr>The index.php file (part 3)</vt:lpstr>
      <vt:lpstr>The product_list.php file (part 1)</vt:lpstr>
      <vt:lpstr>The product_list.php file (part 2)</vt:lpstr>
      <vt:lpstr>The product_list.php file (part 3)</vt:lpstr>
      <vt:lpstr>The syntax for looping  through an object’s properties</vt:lpstr>
      <vt:lpstr>An Employee class</vt:lpstr>
      <vt:lpstr>An Employee object with four properties</vt:lpstr>
      <vt:lpstr>The syntax for cloning an object</vt:lpstr>
      <vt:lpstr>Create a clone of an object</vt:lpstr>
      <vt:lpstr>Using the == operator  to compare objects</vt:lpstr>
      <vt:lpstr>Key terms related to cloning objects</vt:lpstr>
      <vt:lpstr>Functions for inspecting an object</vt:lpstr>
      <vt:lpstr>Determine if an object is an instance of a class</vt:lpstr>
      <vt:lpstr>Syntax for inspecting an object (PHP 8.0 and later) </vt:lpstr>
      <vt:lpstr>Key terms for inspecting an object</vt:lpstr>
      <vt:lpstr>A superclass</vt:lpstr>
      <vt:lpstr>A subclass</vt:lpstr>
      <vt:lpstr>Code that uses the subclass</vt:lpstr>
      <vt:lpstr>Key terms related to inheritance</vt:lpstr>
      <vt:lpstr>How the access modifiers work</vt:lpstr>
      <vt:lpstr>A superclass with protected access modifiers</vt:lpstr>
      <vt:lpstr>An abstract class with an abstract method</vt:lpstr>
      <vt:lpstr>Implementing an abstract class (part 1)</vt:lpstr>
      <vt:lpstr>Implementing an abstract class (part 2)</vt:lpstr>
      <vt:lpstr>Code that attempts to create an object  from the abstract class</vt:lpstr>
      <vt:lpstr>Key terms related to abstract classes</vt:lpstr>
      <vt:lpstr>A class with a final method</vt:lpstr>
      <vt:lpstr>A final class that can’t be inherited</vt:lpstr>
      <vt:lpstr>A class with a final constant (PHP 8.1 and later)</vt:lpstr>
      <vt:lpstr>The syntax for an interface</vt:lpstr>
      <vt:lpstr>A class that inherits a class  and implements an interface</vt:lpstr>
      <vt:lpstr>A function that accepts any object  that implements the Showable interface</vt:lpstr>
      <vt:lpstr>A function with an intersection type parameter (PHP 8.1 and later)</vt:lpstr>
      <vt:lpstr>Key terms related to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79</cp:revision>
  <cp:lastPrinted>2016-01-14T23:03:16Z</cp:lastPrinted>
  <dcterms:created xsi:type="dcterms:W3CDTF">2022-04-04T18:14:02Z</dcterms:created>
  <dcterms:modified xsi:type="dcterms:W3CDTF">2024-10-03T14:02:09Z</dcterms:modified>
</cp:coreProperties>
</file>